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91" r:id="rId12"/>
    <p:sldId id="288" r:id="rId13"/>
  </p:sldIdLst>
  <p:sldSz cx="12192000" cy="6858000"/>
  <p:notesSz cx="6954838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660"/>
  </p:normalViewPr>
  <p:slideViewPr>
    <p:cSldViewPr snapToGrid="0">
      <p:cViewPr varScale="1">
        <p:scale>
          <a:sx n="87" d="100"/>
          <a:sy n="87" d="100"/>
        </p:scale>
        <p:origin x="2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80688-401D-4C34-8701-AA5AFB87F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19F7A-5834-4FFF-83AE-14185B51E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6F391-7097-4D1F-BE85-7C94AEDD8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D8E13-A931-429A-8C66-B17C3974261A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961E5-520A-48A3-9878-B66B8299A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E1D89-E3B1-4D54-A940-3E3044A2C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7F3F6-BC28-4116-9169-E7DBECBB2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7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31864-6B61-4CDF-860A-F07C224EE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578DC-798C-4269-A1FB-7059849D9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32702-A9FD-4901-95BF-7E53C55A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2A3D5-BC1F-4323-B4D1-E123E57DC2FA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7DDCC-CFB1-4C87-8514-997850855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DF7-0E12-46D6-9C1F-1396C98D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B32F0-AB80-4C4B-869E-7969E5111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AD254D-F63C-4018-9149-75095B01F0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D0408D-1D11-493A-9726-25238AC5B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E81B6-B712-45F7-83D0-B592AFE95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6B581-7818-4F72-ABC4-A06E7DCF12F2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97C80-00E6-4CA9-A214-4983D553D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32403-AADA-4852-BCF1-E0EC5F238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697F6-3B6C-49C1-8986-4E1EF5005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7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03C63-326B-43E8-A4BD-78E168F5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6D53E-E7AC-4C31-82D0-8E6937A50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74155-726A-48AB-9FD3-44398944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8C0BD-E43A-4EB4-A3FF-1A01376E822B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608B7-12E2-4C12-B144-F7A9DC1EB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ADE5A-E79D-49B8-B8C9-CBBF30E2E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C73B-389F-473A-92DB-AC8D169C9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6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F641D-3B4C-4120-AB39-055E38DEE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677F21-ABD5-40CD-8EA8-325979BA26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DFDF6-279A-44B8-A9BC-66DA09290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19242-2C04-417B-82F3-A0DBDA809B6F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3BB55-46D9-45F9-805C-0CFA66C8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03C8E-1C21-4DF5-BAE8-1A2471BC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2D751-FB15-424A-9A29-09EB61703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9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BD360-9258-41B0-83DE-361A052CE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AFEF3-6A96-431F-B150-550DA6FF78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9D5E9-89E3-44A0-BECD-AB286FB3A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01D5265-7571-4B5D-ACD3-30FB46EE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D1B6C-6A6D-424D-967A-0645E12E0DEB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934F8E-5EB0-4028-A11B-CDCCFFFE6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B557211-BD0B-4192-9407-8D770F7DA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8ED3B-ABF0-4979-96B2-9BBC3AAA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6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6835B-8EFD-4370-A376-6694A8D2B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5D727-89C6-4EFD-815B-AD56E700F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4A9DD-CE7A-49AA-8C89-801E52547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27A77B-C7D5-4793-951B-6817D9339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BAEFA-1BB6-43F6-96B8-655A98D36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3CDCDF6-A6C8-4561-9876-EEDA23E02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E9B91-A63C-44D9-9C45-D4062059F22E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4BB15B8-4E5A-42D2-B6BE-7EB390FFF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E56AB9-DD18-46D2-A229-F73EFABB1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A160C-C556-4294-B03A-FD7BEBAF9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2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3C732-C65E-4E4F-8C75-7F170E179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CA3CDA6-151C-486E-89B5-E9BD76A8D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B93EB-79BA-45FE-88AA-272EB5747C8F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86F3F5D-2CF9-4A53-AE79-043F4892E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4B26AE8-A74E-4DB4-AC3E-ECBE3A6C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3541-DA84-4404-8C9A-D43F842EC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3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2C8B03A-FDD9-4BF3-956B-86F903C02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CE47A-02B0-4817-8F4E-73669A543213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7B9F3F3-6A9D-4A44-BDE5-64E15E50A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E24C28-3021-4955-A697-0C9895EDA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4AB7D-E17E-406C-B58F-BA3A0A92D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1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14704-CE02-44EF-976F-83FEB1D02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78AAF-D65B-4DD6-B7BD-811066A04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2085AE-9D77-4AFB-BB8A-F873F8236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6F2426-4D3A-436A-9F74-FCFEFE60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C69ED-AC1B-41C1-A65A-531CE19F61AD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6E8D77-38BC-4C52-B0CB-1F8476C2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DD0BD90-632E-42EB-B5C6-81F29AC7F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AE557-086D-4CB9-B544-49ECF3232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98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9583-E099-4898-A70A-E854F25EC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D2B568-6740-4CCF-98DC-573652AB60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1EB21-B318-44A4-ADAB-F75D1EF5C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5AE929-6D18-4B49-B283-F88D0C37C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7E4C-5E6D-4EA4-8A1E-32A8F8A705EB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F679CD6-9DFC-45EC-BB0D-39DF3CA9D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2C1843-35CA-4395-A8E6-C090304B1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365C0-192F-4012-86E7-58E71E129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2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23AE119-B049-4936-9E5D-FF374A1261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608CAC8-F655-4AA0-B30F-503F3147E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8D31B-2922-47AF-A555-88AF984F6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E41AF8-DA55-4F3C-8EBC-ECC0E48C7CD4}" type="datetimeFigureOut">
              <a:rPr lang="en-US"/>
              <a:pPr>
                <a:defRPr/>
              </a:pPr>
              <a:t>2/19/2018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7924A-48E9-4CCC-B56D-D1B5D4E75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C5132-FBC3-42D9-834D-9D031B980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1D17AC-0B39-468C-9308-53263B493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12280B-BF34-4434-A4DB-A0B601297583}"/>
              </a:ext>
            </a:extLst>
          </p:cNvPr>
          <p:cNvSpPr/>
          <p:nvPr/>
        </p:nvSpPr>
        <p:spPr>
          <a:xfrm>
            <a:off x="1847850" y="4119512"/>
            <a:ext cx="8296275" cy="22241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chemeClr val="tx1"/>
                </a:solidFill>
              </a:rPr>
              <a:t>KNOWLEDGE </a:t>
            </a:r>
            <a:r>
              <a:rPr lang="en-US" sz="2800" b="1" dirty="0">
                <a:solidFill>
                  <a:schemeClr val="tx1"/>
                </a:solidFill>
              </a:rPr>
              <a:t>SHARING ON  TRADE AND INVESTMENT  “GOOD PRACTICES”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ACP HOUSE, BRUSSELS, FEBRUARY 20-21, 2018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C00000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C00000"/>
                </a:solidFill>
              </a:rPr>
              <a:t>Cluster 2: The EPA and WTO Processes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ALL-ACP’s Effective Participation in WTO Negotiations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Presentation by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NEVILLE B TOTARAM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PERMANENT MISSION OF GUYANA, GENEVA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ACP GROUP COORDINATION (GENEVA)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C00000"/>
              </a:solidFill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E5C7AA-7303-486B-A350-D2F24AD38F0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575" y="-75413"/>
            <a:ext cx="4514850" cy="18851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04F0C-803B-4EC5-A864-0FC351455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latin typeface="Arial Black" panose="020B0A04020102020204" pitchFamily="34" charset="0"/>
              </a:rPr>
              <a:t>Way Forward and New Needs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83A75-1D46-47F5-AA1C-FE5FF5AF8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cap="small" dirty="0"/>
              <a:t>ACP Reflection and Brainstorming meeting: Reflections on the </a:t>
            </a:r>
            <a:endParaRPr lang="en-US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cap="small" dirty="0"/>
              <a:t>WTO Eleventh Ministerial Conference, Way Forward 2018 and Beyond</a:t>
            </a:r>
            <a:endParaRPr lang="en-US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b="1" cap="small" dirty="0"/>
              <a:t>15 February 2018, GENEVA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-  This event was organized by the ACP Coordination to allow ACP Ambassadors to reflect early on the outcomes of the MC11 </a:t>
            </a:r>
            <a:r>
              <a:rPr lang="en-US" b="1" dirty="0">
                <a:solidFill>
                  <a:srgbClr val="C00000"/>
                </a:solidFill>
              </a:rPr>
              <a:t>and brainstorm ideas that can inform a roadmap on the way forward for ACP work in 2018 and beyond.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6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2552-F5EA-4DE0-9B70-6E8C2D17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latin typeface="Arial Black" panose="020B0A04020102020204" pitchFamily="34" charset="0"/>
              </a:rPr>
              <a:t>Way Forward and New Needs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i="1" dirty="0">
                <a:latin typeface="Arial Black" panose="020B0A04020102020204" pitchFamily="34" charset="0"/>
              </a:rPr>
              <a:t>(</a:t>
            </a:r>
            <a:r>
              <a:rPr lang="en-GB" sz="2400" b="1" i="1" cap="small" dirty="0">
                <a:latin typeface="Arial Black" panose="020B0A04020102020204" pitchFamily="34" charset="0"/>
              </a:rPr>
              <a:t>ACP Reflection and Brainstorming meeting)</a:t>
            </a:r>
            <a:endParaRPr lang="en-US" sz="2400" b="1" i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C534B-81AA-49FA-A466-35482CF16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Post-MC 11: ACP to pursue strengthened ACP Collective through: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Greater engagement and Flexibility.</a:t>
            </a:r>
          </a:p>
          <a:p>
            <a:r>
              <a:rPr lang="en-US" dirty="0"/>
              <a:t>Coalition and Consensus Building – within and beyond the ACP</a:t>
            </a:r>
          </a:p>
          <a:p>
            <a:r>
              <a:rPr lang="en-US" dirty="0"/>
              <a:t>Enhanced policy coherence and linkage between Geneva and Capitals: Connecting the WTO Agenda with the Domestic Agenda </a:t>
            </a:r>
          </a:p>
          <a:p>
            <a:r>
              <a:rPr lang="en-US" dirty="0"/>
              <a:t>Mobilization of negotiation capacity building support for Geneva and capital-based technical/professional resources.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732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ACA97-A92F-4DE4-9D1A-B9C0AEFB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latin typeface="Arial Black" panose="020B0A04020102020204" pitchFamily="34" charset="0"/>
              </a:rPr>
              <a:t>FINAL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07E1E-49BC-4B1E-A88C-B0A215D82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b="1" dirty="0"/>
              <a:t>THANK YOU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43DAD5-5E6D-42DB-8407-64CA2E3DC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548" y="3280528"/>
            <a:ext cx="1572904" cy="148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76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D3678-EECB-4F5F-AEF1-ADF3665A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>
                <a:latin typeface="Arial Black" panose="020B0A04020102020204" pitchFamily="34" charset="0"/>
              </a:rPr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C191C-818B-4419-8E04-191E86530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Targeted Results</a:t>
            </a:r>
          </a:p>
          <a:p>
            <a:pPr marL="514350" indent="-514350">
              <a:buAutoNum type="arabicPeriod"/>
            </a:pPr>
            <a:r>
              <a:rPr lang="en-US" dirty="0"/>
              <a:t>Scheduling ACP Geneva Work</a:t>
            </a:r>
          </a:p>
          <a:p>
            <a:pPr marL="514350" indent="-514350">
              <a:buAutoNum type="arabicPeriod"/>
            </a:pPr>
            <a:r>
              <a:rPr lang="en-US" dirty="0"/>
              <a:t>Project Outputs</a:t>
            </a:r>
          </a:p>
          <a:p>
            <a:pPr marL="514350" indent="-514350">
              <a:buAutoNum type="arabicPeriod"/>
            </a:pPr>
            <a:r>
              <a:rPr lang="en-US" dirty="0"/>
              <a:t>Impacts on Other Products</a:t>
            </a:r>
          </a:p>
          <a:p>
            <a:pPr marL="514350" indent="-514350">
              <a:buAutoNum type="arabicPeriod"/>
            </a:pPr>
            <a:r>
              <a:rPr lang="en-US" dirty="0"/>
              <a:t>WTO MC 11 Outcomes</a:t>
            </a:r>
          </a:p>
          <a:p>
            <a:pPr marL="514350" indent="-514350">
              <a:buAutoNum type="arabicPeriod"/>
            </a:pPr>
            <a:r>
              <a:rPr lang="en-US" dirty="0"/>
              <a:t>Way Forward and New Needs</a:t>
            </a:r>
          </a:p>
          <a:p>
            <a:pPr marL="514350" indent="-514350">
              <a:buAutoNum type="arabicPeriod"/>
            </a:pPr>
            <a:r>
              <a:rPr lang="en-US" dirty="0"/>
              <a:t>Final Note</a:t>
            </a:r>
          </a:p>
        </p:txBody>
      </p:sp>
    </p:spTree>
    <p:extLst>
      <p:ext uri="{BB962C8B-B14F-4D97-AF65-F5344CB8AC3E}">
        <p14:creationId xmlns:p14="http://schemas.microsoft.com/office/powerpoint/2010/main" val="403710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B84C0-0CB2-4B54-AD30-9FE5E6D95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988"/>
            <a:ext cx="10515600" cy="1759637"/>
          </a:xfr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en-US" b="1" dirty="0"/>
            </a:br>
            <a:br>
              <a:rPr lang="en-US" b="1" dirty="0"/>
            </a:br>
            <a:r>
              <a:rPr lang="en-US" sz="2800" b="1" dirty="0">
                <a:latin typeface="Arial Black" panose="020B0A04020102020204" pitchFamily="34" charset="0"/>
              </a:rPr>
              <a:t>TRADECOM II PROJECT SUPPORT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Launched 23 March 2017, Geneva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(by the ACP Secretary General)</a:t>
            </a:r>
            <a:br>
              <a:rPr lang="en-US" sz="2400" b="1" dirty="0">
                <a:latin typeface="Arial Black" panose="020B0A04020102020204" pitchFamily="34" charset="0"/>
              </a:rPr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3BFFC-1F66-426C-BAA1-0764A0043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To “</a:t>
            </a:r>
            <a:r>
              <a:rPr lang="en-US" b="1" i="1" dirty="0"/>
              <a:t>Strengthen the capacity of the ACP Group to effectively participate in the multilateral trade negotiations under the WTO” - 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To deliver </a:t>
            </a:r>
            <a:r>
              <a:rPr lang="en-US" b="1" dirty="0">
                <a:solidFill>
                  <a:srgbClr val="C00000"/>
                </a:solidFill>
              </a:rPr>
              <a:t>three targeted results</a:t>
            </a:r>
            <a:r>
              <a:rPr lang="en-US" dirty="0"/>
              <a:t>: </a:t>
            </a:r>
          </a:p>
          <a:p>
            <a:pPr lvl="0"/>
            <a:r>
              <a:rPr lang="en-US" dirty="0"/>
              <a:t>Participation of the ACP negotiating team in the negotiating process is effective and ACP interests in the negotiations are strongly advanced and defended. </a:t>
            </a:r>
            <a:r>
              <a:rPr lang="en-US" b="1" i="1" dirty="0"/>
              <a:t>(Effective Participation)</a:t>
            </a:r>
            <a:endParaRPr lang="en-US" dirty="0"/>
          </a:p>
          <a:p>
            <a:pPr lvl="0"/>
            <a:r>
              <a:rPr lang="en-US" dirty="0"/>
              <a:t> Concrete trade negotiating positions elaborated. </a:t>
            </a:r>
            <a:r>
              <a:rPr lang="en-US" b="1" i="1" dirty="0"/>
              <a:t>(Effective Preparation)</a:t>
            </a:r>
            <a:endParaRPr lang="en-US" dirty="0"/>
          </a:p>
          <a:p>
            <a:pPr lvl="0"/>
            <a:r>
              <a:rPr lang="en-US" dirty="0"/>
              <a:t>ACP Group’s positions are fully reflected in the legal text and outcome of the 2017 MC 11. </a:t>
            </a:r>
            <a:r>
              <a:rPr lang="en-US" b="1" i="1" dirty="0"/>
              <a:t>(Effective Negotiation)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3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F9F77-0A24-484E-BD02-691173BF6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EFFECTIVE PARTICIPATION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latin typeface="Arial Black" panose="020B0A04020102020204" pitchFamily="34" charset="0"/>
              </a:rPr>
              <a:t>Scheduling the ACP Geneva Work</a:t>
            </a:r>
            <a:br>
              <a:rPr lang="en-US" sz="2800" dirty="0"/>
            </a:b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90DEB-7030-4668-8EC9-6020B8FAA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715"/>
            <a:ext cx="10515600" cy="465924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2017 – MC11</a:t>
            </a:r>
            <a:endParaRPr lang="en-US" sz="2400" dirty="0"/>
          </a:p>
          <a:p>
            <a:pPr lvl="0"/>
            <a:r>
              <a:rPr lang="en-US" sz="2400" i="1" dirty="0"/>
              <a:t>February  – July </a:t>
            </a:r>
            <a:r>
              <a:rPr lang="en-US" sz="2400" b="1" i="1" dirty="0"/>
              <a:t>(Pre-Summer Break)</a:t>
            </a:r>
            <a:r>
              <a:rPr lang="en-US" sz="2400" i="1" dirty="0"/>
              <a:t>: </a:t>
            </a:r>
            <a:r>
              <a:rPr lang="en-US" sz="2400" dirty="0"/>
              <a:t>Preparing ACP’s Text Proposals/ Negotiating Positions;</a:t>
            </a:r>
          </a:p>
          <a:p>
            <a:pPr lvl="0"/>
            <a:r>
              <a:rPr lang="en-US" sz="2400" i="1" dirty="0"/>
              <a:t>September – November </a:t>
            </a:r>
            <a:r>
              <a:rPr lang="en-US" sz="2400" b="1" i="1" dirty="0"/>
              <a:t>(Post-Summer Break)</a:t>
            </a:r>
            <a:r>
              <a:rPr lang="en-US" sz="2400" i="1" dirty="0"/>
              <a:t>:</a:t>
            </a:r>
            <a:r>
              <a:rPr lang="en-US" sz="2400" dirty="0"/>
              <a:t> Negotiating ACP’s Text Proposals; Preparation for ACP Trade Ministers Meeting, Brussels, October 18-20; ACP Brainstorming Retreat, Lausanne, October 27-29;</a:t>
            </a:r>
          </a:p>
          <a:p>
            <a:pPr lvl="0"/>
            <a:r>
              <a:rPr lang="en-US" sz="2400" i="1" dirty="0"/>
              <a:t>December:</a:t>
            </a:r>
            <a:r>
              <a:rPr lang="en-US" sz="2400" dirty="0"/>
              <a:t> </a:t>
            </a:r>
            <a:r>
              <a:rPr lang="en-US" sz="2400" b="1" dirty="0"/>
              <a:t>MC11, Buenos Aires.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2018 – Post-MC11</a:t>
            </a:r>
            <a:endParaRPr lang="en-US" sz="2400" dirty="0"/>
          </a:p>
          <a:p>
            <a:pPr lvl="0"/>
            <a:r>
              <a:rPr lang="en-US" sz="2400" i="1" dirty="0"/>
              <a:t>January – February: </a:t>
            </a:r>
            <a:r>
              <a:rPr lang="en-US" sz="2400" dirty="0"/>
              <a:t>ACP Reflection and Brainstorming Meeting on MC11, 15 February; and</a:t>
            </a:r>
          </a:p>
          <a:p>
            <a:pPr lvl="0"/>
            <a:r>
              <a:rPr lang="en-US" sz="2400" i="1" dirty="0"/>
              <a:t>March: </a:t>
            </a:r>
            <a:r>
              <a:rPr lang="en-US" sz="2400" dirty="0"/>
              <a:t>ACP Ambassadors Meeting for Coordination Handover &amp; Draft Roadmap for 2018-2019.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28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04A2E-ED7A-490B-8273-8C73717A9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EFFECTIVE PREPARATION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latin typeface="Arial Black" panose="020B0A04020102020204" pitchFamily="34" charset="0"/>
              </a:rPr>
              <a:t>OUTPUTS (General)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12DAD-4E9E-4AB7-BA9E-217D1C5CC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fi-FI" b="1" dirty="0"/>
              <a:t>Studies</a:t>
            </a:r>
            <a:r>
              <a:rPr lang="fi-FI" dirty="0"/>
              <a:t> on agriculture domestic supports, fisheries subsidies, agriculture and services domestic regulations</a:t>
            </a:r>
            <a:endParaRPr lang="en-US" dirty="0"/>
          </a:p>
          <a:p>
            <a:pPr lvl="0" algn="just"/>
            <a:r>
              <a:rPr lang="fi-FI" b="1" dirty="0"/>
              <a:t>Negotiating papers </a:t>
            </a:r>
            <a:r>
              <a:rPr lang="fi-FI" dirty="0"/>
              <a:t>on fisheries subsidies and agriculture domestic supports</a:t>
            </a:r>
            <a:endParaRPr lang="en-US" dirty="0"/>
          </a:p>
          <a:p>
            <a:pPr lvl="0" algn="just"/>
            <a:r>
              <a:rPr lang="fi-FI" b="1" dirty="0"/>
              <a:t>Overall State of play reports </a:t>
            </a:r>
            <a:r>
              <a:rPr lang="fi-FI" dirty="0"/>
              <a:t>on agriculture, Rules, Services, S&amp;DT negotiations, and review of General Council regular work areas in the lead up to MC11</a:t>
            </a:r>
            <a:endParaRPr lang="en-US" dirty="0"/>
          </a:p>
          <a:p>
            <a:pPr lvl="0" algn="just"/>
            <a:r>
              <a:rPr lang="fi-FI" b="1" dirty="0"/>
              <a:t>Previews </a:t>
            </a:r>
            <a:r>
              <a:rPr lang="fi-FI" dirty="0"/>
              <a:t>and power point presentations</a:t>
            </a:r>
            <a:endParaRPr lang="en-US" dirty="0"/>
          </a:p>
          <a:p>
            <a:pPr lvl="0" algn="just"/>
            <a:r>
              <a:rPr lang="fi-FI" dirty="0"/>
              <a:t>Support of ACP Brainstorming Session/Retreats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356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D26E-3D46-4FB8-8C1E-9B5AA852A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EFFECTIVE PREPARATION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latin typeface="Arial Black" panose="020B0A04020102020204" pitchFamily="34" charset="0"/>
              </a:rPr>
              <a:t>OUTPUTS -ACP Text Proposals: 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GB" sz="2400" b="1" dirty="0">
                <a:latin typeface="Arial Black" panose="020B0A04020102020204" pitchFamily="34" charset="0"/>
              </a:rPr>
              <a:t>Submissions by Guyana on Behalf of the ACP Group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4BF8-BF15-4C17-9A38-9B62D4686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400" dirty="0"/>
              <a:t>TN/RL/GEN/182/Rev.1: 20 June 2017: </a:t>
            </a:r>
            <a:r>
              <a:rPr lang="en-GB" sz="2400" b="1" i="1" dirty="0"/>
              <a:t>“Principles and Elements for concluding Negotiations on Fisheries Subsidies Rules in the WTO – Revision”</a:t>
            </a:r>
            <a:endParaRPr lang="en-US" sz="2400" dirty="0"/>
          </a:p>
          <a:p>
            <a:pPr algn="just"/>
            <a:r>
              <a:rPr lang="en-US" sz="2400" dirty="0"/>
              <a:t>TN/RL/GEN/192: 13 July 2017: </a:t>
            </a:r>
            <a:r>
              <a:rPr lang="en-US" sz="2400" b="1" i="1" dirty="0"/>
              <a:t>“ACP Group Text Proposal, Fisheries Negotiations”</a:t>
            </a:r>
            <a:endParaRPr lang="en-US" sz="2400" dirty="0"/>
          </a:p>
          <a:p>
            <a:pPr algn="just"/>
            <a:r>
              <a:rPr lang="en-US" sz="2400" dirty="0"/>
              <a:t>JOB/DEV/47: Submission on behalf of the ACP, Africa and LDC Groups (G90) - 5 July 2017: </a:t>
            </a:r>
            <a:r>
              <a:rPr lang="en-US" sz="2400" b="1" i="1" dirty="0"/>
              <a:t>‘’Special and Differential Treatment: Issues and Concerns’</a:t>
            </a:r>
            <a:r>
              <a:rPr lang="en-US" sz="2400" i="1" dirty="0"/>
              <a:t>’</a:t>
            </a:r>
            <a:r>
              <a:rPr lang="en-US" sz="2400" dirty="0"/>
              <a:t>;  resubmitted on 10 July 2017  as  JOB/DEV/48 JOB/TNC/60.</a:t>
            </a:r>
          </a:p>
          <a:p>
            <a:pPr algn="just"/>
            <a:r>
              <a:rPr lang="en-US" sz="2400" dirty="0"/>
              <a:t>JOB/AG/112:  5 October 2017: </a:t>
            </a:r>
            <a:r>
              <a:rPr lang="en-US" sz="2400" b="1" i="1" dirty="0"/>
              <a:t>“Agriculture Domestic Support”.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/>
              <a:t>WT/MIN (17)/3: </a:t>
            </a:r>
            <a:r>
              <a:rPr lang="en-US" sz="2400" b="1" i="1" dirty="0"/>
              <a:t>“ACP Group Ministerial Declaration on the Eleventh WTO Ministerial Conference”</a:t>
            </a:r>
            <a:r>
              <a:rPr lang="en-US" sz="2400" dirty="0"/>
              <a:t> dated 20 October 2017, Brussels - Submission by Guyana on behalf of the ACP on 25 October 2017.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2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99DD2-FD38-4969-940F-EF16327A1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sz="2800" b="1" dirty="0">
                <a:latin typeface="Arial Black" panose="020B0A04020102020204" pitchFamily="34" charset="0"/>
              </a:rPr>
            </a:br>
            <a:br>
              <a:rPr lang="en-US" sz="2800" b="1" dirty="0">
                <a:latin typeface="Arial Black" panose="020B0A04020102020204" pitchFamily="34" charset="0"/>
              </a:rPr>
            </a:br>
            <a:br>
              <a:rPr lang="en-US" sz="2800" b="1" dirty="0">
                <a:latin typeface="Arial Black" panose="020B0A04020102020204" pitchFamily="34" charset="0"/>
              </a:rPr>
            </a:b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EFFECTIVE PREPARATION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latin typeface="Arial Black" panose="020B0A04020102020204" pitchFamily="34" charset="0"/>
              </a:rPr>
              <a:t>OUTPUTS - </a:t>
            </a:r>
            <a:r>
              <a:rPr lang="en-US" sz="2400" b="1" dirty="0">
                <a:latin typeface="Arial Black" panose="020B0A04020102020204" pitchFamily="34" charset="0"/>
              </a:rPr>
              <a:t>Analytical Studies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i="1" dirty="0" err="1">
                <a:latin typeface="Arial Black" panose="020B0A04020102020204" pitchFamily="34" charset="0"/>
              </a:rPr>
              <a:t>s</a:t>
            </a:r>
            <a:r>
              <a:rPr lang="en-US" sz="2000" b="1" i="1" dirty="0" err="1">
                <a:latin typeface="Arial Black" panose="020B0A04020102020204" pitchFamily="34" charset="0"/>
              </a:rPr>
              <a:t>tudies</a:t>
            </a:r>
            <a:r>
              <a:rPr lang="en-US" sz="2000" b="1" i="1" dirty="0">
                <a:latin typeface="Arial Black" panose="020B0A04020102020204" pitchFamily="34" charset="0"/>
              </a:rPr>
              <a:t> undertaken to inform ACP positions prior to MC 11:</a:t>
            </a:r>
            <a:br>
              <a:rPr lang="en-US" sz="2000" b="1" i="1" dirty="0">
                <a:latin typeface="Arial Black" panose="020B0A04020102020204" pitchFamily="34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3A462-EBAB-484D-B59B-A91816234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dirty="0"/>
              <a:t>“</a:t>
            </a:r>
            <a:r>
              <a:rPr lang="en-GB" sz="2400" b="1" dirty="0"/>
              <a:t>Impact of trade distorting support on ACP Members.”</a:t>
            </a:r>
            <a:r>
              <a:rPr lang="en-GB" sz="2400" dirty="0"/>
              <a:t> This study is entitled “Domestic Support in WTO Agricultural Trade Negotiations: Options for ACP Countries.” </a:t>
            </a:r>
            <a:endParaRPr lang="en-US" sz="2400" dirty="0"/>
          </a:p>
          <a:p>
            <a:pPr lvl="0"/>
            <a:r>
              <a:rPr lang="en-GB" sz="2400" b="1" dirty="0"/>
              <a:t>“Alternative approaches to developing a permanent solution on public stockpiling for Food Security purposes.” </a:t>
            </a:r>
            <a:r>
              <a:rPr lang="en-GB" sz="2400" dirty="0"/>
              <a:t>This paper suggests possible options for a permanent solution from the perspective of the ACP countries.</a:t>
            </a:r>
            <a:endParaRPr lang="en-US" sz="2400" dirty="0"/>
          </a:p>
          <a:p>
            <a:pPr lvl="0"/>
            <a:r>
              <a:rPr lang="en-GB" sz="2400" dirty="0"/>
              <a:t>Additional studies prioritized by the ACP:</a:t>
            </a:r>
            <a:endParaRPr lang="en-US" sz="2400" dirty="0"/>
          </a:p>
          <a:p>
            <a:pPr lvl="1"/>
            <a:r>
              <a:rPr lang="en-GB" dirty="0"/>
              <a:t>Analysis including data collection on the Impact of current Services Domestic Regulations  proposals and proposals on ACP State regimes- </a:t>
            </a:r>
            <a:endParaRPr lang="en-US" dirty="0"/>
          </a:p>
          <a:p>
            <a:pPr lvl="1"/>
            <a:r>
              <a:rPr lang="en-GB" dirty="0"/>
              <a:t>Analysis of legal regime for territorial sea, exclusive economic zone, artisanal/small scale fishing and migratory fish regimes – impact on ACP States, including data collection and analysis.</a:t>
            </a:r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89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FC4CA-3285-44FF-9219-746BB4B79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EFFECTIVE PREPARATION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latin typeface="Arial Black" panose="020B0A04020102020204" pitchFamily="34" charset="0"/>
              </a:rPr>
              <a:t>TRADECOM II Impacts on Other Products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F1C4C-51D0-4BAE-85B4-1EBB26164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1. Networking/ Alliance Building with other Groups/ Delegations – Promoting ACP Positions and Image:</a:t>
            </a:r>
          </a:p>
          <a:p>
            <a:pPr marL="0" lvl="0" indent="0">
              <a:buNone/>
            </a:pPr>
            <a:r>
              <a:rPr lang="en-US" dirty="0"/>
              <a:t>    -  At Ambassadorial level with the EU, Brazil, India and China</a:t>
            </a:r>
          </a:p>
          <a:p>
            <a:pPr marL="0" lvl="0" indent="0">
              <a:buNone/>
            </a:pPr>
            <a:r>
              <a:rPr lang="en-US" dirty="0"/>
              <a:t>    -  At Technical level with others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2. Other (</a:t>
            </a:r>
            <a:r>
              <a:rPr lang="en-US" b="1" dirty="0" err="1"/>
              <a:t>UKAid</a:t>
            </a:r>
            <a:r>
              <a:rPr lang="en-US" b="1" dirty="0"/>
              <a:t> TAF2) Trade Capacity Support: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-  The ACP Brainstorming Retreat on Oct 27-29 (Joint effort of the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         ACP Coordination and ACP Secretariat; </a:t>
            </a:r>
            <a:r>
              <a:rPr lang="en-US" i="1" dirty="0"/>
              <a:t>Technical support from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i="1" dirty="0"/>
              <a:t>         </a:t>
            </a:r>
            <a:r>
              <a:rPr lang="en-US" i="1" dirty="0" err="1"/>
              <a:t>Tradecom</a:t>
            </a:r>
            <a:r>
              <a:rPr lang="en-US" i="1" dirty="0"/>
              <a:t> Team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24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C22FA-8F00-453B-8DE6-851210A7C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solidFill>
                  <a:srgbClr val="C00000"/>
                </a:solidFill>
                <a:latin typeface="Arial Black" panose="020B0A04020102020204" pitchFamily="34" charset="0"/>
              </a:rPr>
              <a:t>EFFECTIVE NEGOTIATION</a:t>
            </a:r>
            <a:br>
              <a:rPr lang="en-US" sz="2800" b="1" dirty="0">
                <a:latin typeface="Arial Black" panose="020B0A04020102020204" pitchFamily="34" charset="0"/>
              </a:rPr>
            </a:br>
            <a:r>
              <a:rPr lang="en-US" sz="2800" b="1" dirty="0">
                <a:latin typeface="Arial Black" panose="020B0A04020102020204" pitchFamily="34" charset="0"/>
              </a:rPr>
              <a:t>WTO MC 11 OUTCOMES – Brief Notes</a:t>
            </a:r>
            <a:br>
              <a:rPr lang="en-US" dirty="0"/>
            </a:br>
            <a:r>
              <a:rPr lang="en-US" sz="2800" b="1" i="1" dirty="0">
                <a:latin typeface="Arial Black" panose="020B0A04020102020204" pitchFamily="34" charset="0"/>
              </a:rPr>
              <a:t>Chair’s Statement – No Ministerial Declaration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220A0-D2AD-4F8A-9F3E-2B81CCF0D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i="1" u="sng" dirty="0"/>
              <a:t>Decisions - Regular Work</a:t>
            </a:r>
            <a:endParaRPr lang="en-US" sz="2400" b="1" dirty="0"/>
          </a:p>
          <a:p>
            <a:pPr lvl="0"/>
            <a:r>
              <a:rPr lang="en-US" sz="2400" dirty="0"/>
              <a:t>Decision to continue the </a:t>
            </a:r>
            <a:r>
              <a:rPr lang="en-US" sz="2400" b="1" dirty="0"/>
              <a:t>work </a:t>
            </a:r>
            <a:r>
              <a:rPr lang="en-US" sz="2400" b="1" dirty="0" err="1"/>
              <a:t>programme</a:t>
            </a:r>
            <a:r>
              <a:rPr lang="en-US" sz="2400" b="1" dirty="0"/>
              <a:t> on electronic commerce </a:t>
            </a:r>
            <a:r>
              <a:rPr lang="en-US" sz="2400" dirty="0"/>
              <a:t>based on existing mandates and to extend the moratorium on customs duties on electronic transmissions until 2019 (WT/MIN(17)/65 - WT/L/1032);</a:t>
            </a:r>
          </a:p>
          <a:p>
            <a:pPr lvl="0"/>
            <a:r>
              <a:rPr lang="en-US" sz="2400" dirty="0"/>
              <a:t>Decision to extend the </a:t>
            </a:r>
            <a:r>
              <a:rPr lang="en-US" sz="2400" b="1" dirty="0"/>
              <a:t>moratorium on TRIPS non-violation </a:t>
            </a:r>
            <a:r>
              <a:rPr lang="en-US" sz="2400" dirty="0"/>
              <a:t>and situation complaints until 2019 WT/MIN(17)/66 - WT/L/1033);  </a:t>
            </a:r>
          </a:p>
          <a:p>
            <a:pPr lvl="0"/>
            <a:r>
              <a:rPr lang="en-US" sz="2400" dirty="0"/>
              <a:t>Decision to continue activities under the </a:t>
            </a:r>
            <a:r>
              <a:rPr lang="en-US" sz="2400" b="1" dirty="0"/>
              <a:t>Work </a:t>
            </a:r>
            <a:r>
              <a:rPr lang="en-US" sz="2400" b="1" dirty="0" err="1"/>
              <a:t>Programme</a:t>
            </a:r>
            <a:r>
              <a:rPr lang="en-US" sz="2400" b="1" dirty="0"/>
              <a:t> on Small Economies </a:t>
            </a:r>
            <a:r>
              <a:rPr lang="en-US" sz="2400" dirty="0"/>
              <a:t>(WT/MIN(17)/63 - WT/L/1030);</a:t>
            </a:r>
          </a:p>
          <a:p>
            <a:pPr lvl="0"/>
            <a:r>
              <a:rPr lang="en-US" sz="2400" dirty="0"/>
              <a:t>The creation of a </a:t>
            </a:r>
            <a:r>
              <a:rPr lang="en-US" sz="2400" b="1" dirty="0"/>
              <a:t>working party</a:t>
            </a:r>
            <a:r>
              <a:rPr lang="en-US" sz="2400" dirty="0"/>
              <a:t> on accession for South Sudan.</a:t>
            </a:r>
          </a:p>
          <a:p>
            <a:pPr marL="0" indent="0">
              <a:buNone/>
            </a:pPr>
            <a:r>
              <a:rPr lang="en-US" sz="2400" b="1" i="1" u="sng" dirty="0"/>
              <a:t>Decision - DDA Issues</a:t>
            </a:r>
            <a:endParaRPr lang="en-US" sz="2400" b="1" dirty="0"/>
          </a:p>
          <a:p>
            <a:pPr lvl="0"/>
            <a:r>
              <a:rPr lang="en-US" sz="2400" dirty="0"/>
              <a:t>Decision on </a:t>
            </a:r>
            <a:r>
              <a:rPr lang="en-US" sz="2400" b="1" dirty="0"/>
              <a:t>fisheries subsidies </a:t>
            </a:r>
            <a:r>
              <a:rPr lang="en-US" sz="2400" dirty="0"/>
              <a:t>negotiations (WT/MIN(17)/64 - WT/L/1031);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0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956</Words>
  <Application>Microsoft Office PowerPoint</Application>
  <PresentationFormat>Widescreen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Office Theme</vt:lpstr>
      <vt:lpstr>PowerPoint Presentation</vt:lpstr>
      <vt:lpstr>CONTENTS</vt:lpstr>
      <vt:lpstr>  TRADECOM II PROJECT SUPPORT Launched 23 March 2017, Geneva (by the ACP Secretary General)  </vt:lpstr>
      <vt:lpstr>EFFECTIVE PARTICIPATION Scheduling the ACP Geneva Work </vt:lpstr>
      <vt:lpstr>EFFECTIVE PREPARATION OUTPUTS (General)</vt:lpstr>
      <vt:lpstr> EFFECTIVE PREPARATION OUTPUTS -ACP Text Proposals:  Submissions by Guyana on Behalf of the ACP Group</vt:lpstr>
      <vt:lpstr>    EFFECTIVE PREPARATION OUTPUTS - Analytical Studies studies undertaken to inform ACP positions prior to MC 11:  </vt:lpstr>
      <vt:lpstr> EFFECTIVE PREPARATION TRADECOM II Impacts on Other Products </vt:lpstr>
      <vt:lpstr> EFFECTIVE NEGOTIATION WTO MC 11 OUTCOMES – Brief Notes Chair’s Statement – No Ministerial Declaration </vt:lpstr>
      <vt:lpstr>Way Forward and New Needs </vt:lpstr>
      <vt:lpstr>Way Forward and New Needs (ACP Reflection and Brainstorming meeting)</vt:lpstr>
      <vt:lpstr>FINAL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 Ford</dc:creator>
  <cp:lastModifiedBy>Gian Paolo DE PINTO</cp:lastModifiedBy>
  <cp:revision>103</cp:revision>
  <cp:lastPrinted>2018-02-14T12:34:05Z</cp:lastPrinted>
  <dcterms:created xsi:type="dcterms:W3CDTF">2017-10-13T14:15:09Z</dcterms:created>
  <dcterms:modified xsi:type="dcterms:W3CDTF">2018-02-19T17:27:36Z</dcterms:modified>
</cp:coreProperties>
</file>